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Salvador%20Ramos%20enero-marzo%202023\Estadisticas%20Invenciones%20enero%20-%20marzo%202023%20paten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Salvador%20Ramos%20enero-marzo%202023\Estadisticas%20Invenciones%20enero%20-%20marzo%202023%20patent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Salvador%20Ramos%20enero-marzo%202023\Estadisticas%20Invenciones%20enero%20-%20marzo%202023%20patent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Salvador%20Ramos%20enero-marzo%202023\Estadisticas%20Invenciones%20enero%20-%20marzo%202023%20patent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Salvador%20Ramos%20enero-marzo%202023\Datos%20signos%20estadisticos%20trimestral%20Nuevo%20formato%20enero%20-%20Marzo%202023%200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Salvador%20Ramos%20enero-marzo%202023\Datos%20signos%20estadisticos%20trimestral%20Nuevo%20formato%20enero%20-%20Marzo%202023%20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Salvador%20Ramos%20enero-marzo%202023\Datos%20signos%20estadisticos%20trimestral%20Nuevo%20formato%20enero%20-%20Marzo%202023%20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DO" sz="1800" b="1" i="0" baseline="0" dirty="0">
                <a:effectLst/>
                <a:latin typeface="Book Antiqua" panose="02040602050305030304" pitchFamily="18" charset="0"/>
              </a:rPr>
              <a:t>Publicaciones por tipo de solicitud </a:t>
            </a:r>
            <a:endParaRPr lang="es-DO" sz="1800" dirty="0">
              <a:effectLst/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es-DO" sz="1800" b="1" i="0" baseline="0" dirty="0">
                <a:effectLst/>
                <a:latin typeface="Book Antiqua" panose="02040602050305030304" pitchFamily="18" charset="0"/>
              </a:rPr>
              <a:t>Enero-Marzo </a:t>
            </a:r>
            <a:r>
              <a:rPr lang="es-DO" sz="1800" b="1" i="0" baseline="0" dirty="0" smtClean="0">
                <a:effectLst/>
                <a:latin typeface="Book Antiqua" panose="02040602050305030304" pitchFamily="18" charset="0"/>
              </a:rPr>
              <a:t>2023</a:t>
            </a:r>
            <a:endParaRPr lang="es-DO" sz="1800" dirty="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597562457470595"/>
          <c:y val="0.21685445670518708"/>
          <c:w val="0.47922499270924468"/>
          <c:h val="0.657826108950279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2021'!$B$4:$G$4</c:f>
              <c:strCache>
                <c:ptCount val="6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</c:strCache>
            </c:strRef>
          </c:cat>
          <c:val>
            <c:numRef>
              <c:f>'Estadisticas Invenciones 2021'!$B$5:$G$5</c:f>
              <c:numCache>
                <c:formatCode>General</c:formatCode>
                <c:ptCount val="6"/>
                <c:pt idx="0">
                  <c:v>1</c:v>
                </c:pt>
                <c:pt idx="1">
                  <c:v>26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2021'!$B$4:$G$4</c:f>
              <c:strCache>
                <c:ptCount val="6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</c:strCache>
            </c:strRef>
          </c:cat>
          <c:val>
            <c:numRef>
              <c:f>'Estadisticas Invenciones 2021'!$B$6:$G$6</c:f>
              <c:numCache>
                <c:formatCode>General</c:formatCode>
                <c:ptCount val="6"/>
                <c:pt idx="0">
                  <c:v>1</c:v>
                </c:pt>
                <c:pt idx="1">
                  <c:v>16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Marzo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2021'!$B$4:$G$4</c:f>
              <c:strCache>
                <c:ptCount val="6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</c:strCache>
            </c:strRef>
          </c:cat>
          <c:val>
            <c:numRef>
              <c:f>'Estadisticas Invenciones 2021'!$B$7:$G$7</c:f>
              <c:numCache>
                <c:formatCode>General</c:formatCode>
                <c:ptCount val="6"/>
                <c:pt idx="0">
                  <c:v>1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5625216"/>
        <c:axId val="136683520"/>
      </c:barChart>
      <c:catAx>
        <c:axId val="1356252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anose="02040602050305030304" pitchFamily="18" charset="0"/>
              </a:defRPr>
            </a:pPr>
            <a:endParaRPr lang="es-DO"/>
          </a:p>
        </c:txPr>
        <c:crossAx val="136683520"/>
        <c:crosses val="autoZero"/>
        <c:auto val="1"/>
        <c:lblAlgn val="ctr"/>
        <c:lblOffset val="100"/>
        <c:noMultiLvlLbl val="0"/>
      </c:catAx>
      <c:valAx>
        <c:axId val="13668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5625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/>
            </a:pPr>
            <a:r>
              <a:rPr lang="es-DO" sz="1400" b="1" i="0" baseline="0" dirty="0">
                <a:effectLst/>
                <a:latin typeface="Book Antiqua" panose="02040602050305030304" pitchFamily="18" charset="0"/>
              </a:rPr>
              <a:t>Publicaciones por tipo de Registro </a:t>
            </a:r>
            <a:endParaRPr lang="es-DO" sz="1400" dirty="0">
              <a:effectLst/>
              <a:latin typeface="Book Antiqua" panose="02040602050305030304" pitchFamily="18" charset="0"/>
            </a:endParaRPr>
          </a:p>
          <a:p>
            <a:pPr algn="ctr">
              <a:defRPr sz="1400"/>
            </a:pPr>
            <a:r>
              <a:rPr lang="es-DO" sz="1400" b="1" i="0" kern="1200" baseline="0" dirty="0">
                <a:solidFill>
                  <a:srgbClr val="000000"/>
                </a:solidFill>
                <a:effectLst/>
                <a:latin typeface="Book Antiqua"/>
              </a:rPr>
              <a:t>Enero-Marzo </a:t>
            </a:r>
            <a:r>
              <a:rPr lang="es-DO" sz="1400" b="1" i="0" kern="1200" baseline="0" dirty="0" smtClean="0">
                <a:solidFill>
                  <a:srgbClr val="000000"/>
                </a:solidFill>
                <a:effectLst/>
                <a:latin typeface="Book Antiqua"/>
              </a:rPr>
              <a:t>2023</a:t>
            </a:r>
            <a:endParaRPr lang="es-DO" sz="14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22462817147857E-2"/>
          <c:y val="0.20869240303295422"/>
          <c:w val="0.73758158355205594"/>
          <c:h val="0.6327117964421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2021'!$J$4:$L$4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2021'!$J$5:$L$5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2021'!$J$4:$L$4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2021'!$J$6:$L$6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Marzo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2021'!$J$4:$L$4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2021'!$J$7:$L$7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867840"/>
        <c:axId val="136686400"/>
      </c:barChart>
      <c:catAx>
        <c:axId val="136867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anose="02040602050305030304" pitchFamily="18" charset="0"/>
              </a:defRPr>
            </a:pPr>
            <a:endParaRPr lang="es-DO"/>
          </a:p>
        </c:txPr>
        <c:crossAx val="136686400"/>
        <c:crosses val="autoZero"/>
        <c:auto val="1"/>
        <c:lblAlgn val="ctr"/>
        <c:lblOffset val="100"/>
        <c:noMultiLvlLbl val="0"/>
      </c:catAx>
      <c:valAx>
        <c:axId val="136686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8678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1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Book Antiqua" panose="02040602050305030304" pitchFamily="18" charset="0"/>
              </a:defRPr>
            </a:pPr>
            <a:r>
              <a:rPr lang="es-DO" sz="2400" b="1" i="0" baseline="0" dirty="0">
                <a:effectLst/>
                <a:latin typeface="Book Antiqua" panose="02040602050305030304" pitchFamily="18" charset="0"/>
              </a:rPr>
              <a:t>Publicaciones por tipo de concesión </a:t>
            </a:r>
            <a:endParaRPr lang="es-DO" sz="2400" dirty="0">
              <a:effectLst/>
              <a:latin typeface="Book Antiqua" panose="02040602050305030304" pitchFamily="18" charset="0"/>
            </a:endParaRPr>
          </a:p>
          <a:p>
            <a:pPr>
              <a:defRPr sz="1600">
                <a:latin typeface="Book Antiqua" panose="02040602050305030304" pitchFamily="18" charset="0"/>
              </a:defRPr>
            </a:pPr>
            <a:r>
              <a:rPr lang="es-DO" sz="2400" b="1" i="0" baseline="0" dirty="0">
                <a:effectLst/>
                <a:latin typeface="Book Antiqua" panose="02040602050305030304" pitchFamily="18" charset="0"/>
              </a:rPr>
              <a:t>Enero-Marzo </a:t>
            </a:r>
            <a:r>
              <a:rPr lang="es-DO" sz="2400" b="1" i="0" baseline="0" dirty="0" smtClean="0">
                <a:effectLst/>
                <a:latin typeface="Book Antiqua" panose="02040602050305030304" pitchFamily="18" charset="0"/>
              </a:rPr>
              <a:t>2023</a:t>
            </a:r>
            <a:endParaRPr lang="es-DO" sz="2400" dirty="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26973049686661782"/>
          <c:w val="0.6602013463594828"/>
          <c:h val="0.66135430672882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2021'!$H$4</c:f>
              <c:strCache>
                <c:ptCount val="1"/>
                <c:pt idx="0">
                  <c:v>Concesion Patente de Invencion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'Estadisticas Invenciones 2021'!$H$5:$H$7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2021'!$I$4</c:f>
              <c:strCache>
                <c:ptCount val="1"/>
                <c:pt idx="0">
                  <c:v>Concesion Patente de Invencion P.C.T.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'Estadisticas Invenciones 2021'!$I$5:$I$7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870912"/>
        <c:axId val="136689280"/>
      </c:barChart>
      <c:catAx>
        <c:axId val="136870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anose="02040602050305030304" pitchFamily="18" charset="0"/>
              </a:defRPr>
            </a:pPr>
            <a:endParaRPr lang="es-DO"/>
          </a:p>
        </c:txPr>
        <c:crossAx val="136689280"/>
        <c:crosses val="autoZero"/>
        <c:auto val="1"/>
        <c:lblAlgn val="ctr"/>
        <c:lblOffset val="100"/>
        <c:noMultiLvlLbl val="0"/>
      </c:catAx>
      <c:valAx>
        <c:axId val="136689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870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s-DO" sz="2000" b="1" i="0" baseline="0" dirty="0">
                <a:effectLst/>
                <a:latin typeface="Book Antiqua" panose="02040602050305030304" pitchFamily="18" charset="0"/>
              </a:rPr>
              <a:t>Publicaciones </a:t>
            </a:r>
            <a:r>
              <a:rPr lang="en-US" sz="2000" b="1" i="0" baseline="0" dirty="0" err="1">
                <a:effectLst/>
                <a:latin typeface="Book Antiqua" panose="02040602050305030304" pitchFamily="18" charset="0"/>
              </a:rPr>
              <a:t>Actos</a:t>
            </a:r>
            <a:r>
              <a:rPr lang="en-US" sz="2000" b="1" i="0" baseline="0" dirty="0">
                <a:effectLst/>
                <a:latin typeface="Book Antiqua" panose="02040602050305030304" pitchFamily="18" charset="0"/>
              </a:rPr>
              <a:t> </a:t>
            </a:r>
            <a:r>
              <a:rPr lang="en-US" sz="2000" b="1" i="0" baseline="0" dirty="0" err="1">
                <a:effectLst/>
                <a:latin typeface="Book Antiqua" panose="02040602050305030304" pitchFamily="18" charset="0"/>
              </a:rPr>
              <a:t>Modificatorios</a:t>
            </a:r>
            <a:r>
              <a:rPr lang="en-US" sz="2000" b="1" i="0" baseline="0" dirty="0">
                <a:effectLst/>
                <a:latin typeface="Book Antiqua" panose="02040602050305030304" pitchFamily="18" charset="0"/>
              </a:rPr>
              <a:t> </a:t>
            </a:r>
            <a:endParaRPr lang="es-DO" sz="2000" dirty="0">
              <a:effectLst/>
              <a:latin typeface="Book Antiqua" panose="02040602050305030304" pitchFamily="18" charset="0"/>
            </a:endParaRPr>
          </a:p>
          <a:p>
            <a:pPr>
              <a:defRPr sz="1600"/>
            </a:pPr>
            <a:r>
              <a:rPr lang="es-DO" sz="2000" b="1" i="0" baseline="0" dirty="0">
                <a:effectLst/>
                <a:latin typeface="Book Antiqua" panose="02040602050305030304" pitchFamily="18" charset="0"/>
              </a:rPr>
              <a:t>Enero-Marzo </a:t>
            </a:r>
            <a:r>
              <a:rPr lang="es-DO" sz="2000" b="1" i="0" baseline="0" dirty="0" smtClean="0">
                <a:effectLst/>
                <a:latin typeface="Book Antiqua" panose="02040602050305030304" pitchFamily="18" charset="0"/>
              </a:rPr>
              <a:t>2023</a:t>
            </a:r>
          </a:p>
          <a:p>
            <a:pPr>
              <a:defRPr sz="1600"/>
            </a:pPr>
            <a:endParaRPr lang="es-DO" sz="1600" dirty="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33076063588865084"/>
          <c:w val="0.71796138329930981"/>
          <c:h val="0.5924373885035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2021'!$M$4</c:f>
              <c:strCache>
                <c:ptCount val="1"/>
                <c:pt idx="0">
                  <c:v>Actos Modificatorios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'Estadisticas Invenciones 2021'!$M$5:$M$7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868864"/>
        <c:axId val="170639936"/>
      </c:barChart>
      <c:catAx>
        <c:axId val="136868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anose="02040602050305030304" pitchFamily="18" charset="0"/>
              </a:defRPr>
            </a:pPr>
            <a:endParaRPr lang="es-DO"/>
          </a:p>
        </c:txPr>
        <c:crossAx val="170639936"/>
        <c:crosses val="autoZero"/>
        <c:auto val="1"/>
        <c:lblAlgn val="ctr"/>
        <c:lblOffset val="100"/>
        <c:noMultiLvlLbl val="0"/>
      </c:catAx>
      <c:valAx>
        <c:axId val="1706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868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s-DO" sz="2400" b="1" i="0" baseline="0" dirty="0">
                <a:effectLst/>
                <a:latin typeface="Book Antiqua" pitchFamily="18" charset="0"/>
              </a:rPr>
              <a:t>Publicaciones por tipo de Signo Distintivo</a:t>
            </a:r>
            <a:endParaRPr lang="es-DO" sz="2400" dirty="0">
              <a:effectLst/>
              <a:latin typeface="Book Antiqua" pitchFamily="18" charset="0"/>
            </a:endParaRPr>
          </a:p>
          <a:p>
            <a:pPr algn="ctr">
              <a:defRPr/>
            </a:pPr>
            <a:r>
              <a:rPr lang="es-DO" sz="2400" b="1" i="0" baseline="0" dirty="0">
                <a:effectLst/>
                <a:latin typeface="Book Antiqua" pitchFamily="18" charset="0"/>
              </a:rPr>
              <a:t>enero-marzo 2023</a:t>
            </a:r>
            <a:endParaRPr lang="es-DO" sz="2400" dirty="0">
              <a:effectLst/>
              <a:latin typeface="Book Antiqua" pitchFamily="18" charset="0"/>
            </a:endParaRPr>
          </a:p>
        </c:rich>
      </c:tx>
      <c:layout>
        <c:manualLayout>
          <c:xMode val="edge"/>
          <c:yMode val="edge"/>
          <c:x val="0.14217592592592593"/>
          <c:y val="1.71797563430499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472781180130263"/>
          <c:y val="0.20920747156453764"/>
          <c:w val="0.83491141732283469"/>
          <c:h val="0.44130824640245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Hoja1!$C$12:$G$12</c:f>
              <c:numCache>
                <c:formatCode>General</c:formatCode>
                <c:ptCount val="5"/>
                <c:pt idx="0" formatCode="#,##0">
                  <c:v>4027</c:v>
                </c:pt>
                <c:pt idx="1">
                  <c:v>14</c:v>
                </c:pt>
                <c:pt idx="2">
                  <c:v>798</c:v>
                </c:pt>
                <c:pt idx="3">
                  <c:v>271</c:v>
                </c:pt>
                <c:pt idx="4">
                  <c:v>102</c:v>
                </c:pt>
              </c:numCache>
            </c:numRef>
          </c:val>
        </c:ser>
        <c:ser>
          <c:idx val="1"/>
          <c:order val="1"/>
          <c:tx>
            <c:strRef>
              <c:f>Hoja1!$B$13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Hoja1!$C$13:$G$13</c:f>
              <c:numCache>
                <c:formatCode>General</c:formatCode>
                <c:ptCount val="5"/>
                <c:pt idx="0" formatCode="#,##0">
                  <c:v>4279</c:v>
                </c:pt>
                <c:pt idx="1">
                  <c:v>28</c:v>
                </c:pt>
                <c:pt idx="2">
                  <c:v>760</c:v>
                </c:pt>
                <c:pt idx="3">
                  <c:v>282</c:v>
                </c:pt>
                <c:pt idx="4">
                  <c:v>105</c:v>
                </c:pt>
              </c:numCache>
            </c:numRef>
          </c:val>
        </c:ser>
        <c:ser>
          <c:idx val="2"/>
          <c:order val="2"/>
          <c:tx>
            <c:strRef>
              <c:f>Hoja1!$B$14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Hoja1!$C$14:$G$14</c:f>
              <c:numCache>
                <c:formatCode>General</c:formatCode>
                <c:ptCount val="5"/>
                <c:pt idx="0" formatCode="#,##0">
                  <c:v>6990</c:v>
                </c:pt>
                <c:pt idx="1">
                  <c:v>23</c:v>
                </c:pt>
                <c:pt idx="2" formatCode="#,##0">
                  <c:v>1249</c:v>
                </c:pt>
                <c:pt idx="3">
                  <c:v>446</c:v>
                </c:pt>
                <c:pt idx="4">
                  <c:v>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759936"/>
        <c:axId val="157539072"/>
      </c:barChart>
      <c:catAx>
        <c:axId val="174759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7539072"/>
        <c:crosses val="autoZero"/>
        <c:auto val="1"/>
        <c:lblAlgn val="ctr"/>
        <c:lblOffset val="100"/>
        <c:noMultiLvlLbl val="0"/>
      </c:catAx>
      <c:valAx>
        <c:axId val="1575390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74759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Book Antiqua" pitchFamily="18" charset="0"/>
              </a:defRPr>
            </a:pPr>
            <a:endParaRPr lang="es-DO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600"/>
            </a:pPr>
            <a:r>
              <a:rPr lang="es-DO" sz="2000" b="1" i="0" baseline="0" dirty="0">
                <a:effectLst/>
                <a:latin typeface="Book Antiqua" pitchFamily="18" charset="0"/>
              </a:rPr>
              <a:t>Publicaciones de otros servicios </a:t>
            </a:r>
            <a:endParaRPr lang="es-DO" sz="2000" dirty="0">
              <a:effectLst/>
              <a:latin typeface="Book Antiqua" pitchFamily="18" charset="0"/>
            </a:endParaRPr>
          </a:p>
          <a:p>
            <a:pPr algn="ctr">
              <a:defRPr sz="1600"/>
            </a:pPr>
            <a:r>
              <a:rPr lang="es-DO" sz="2000" b="1" i="0" baseline="0" dirty="0">
                <a:effectLst/>
                <a:latin typeface="Book Antiqua" pitchFamily="18" charset="0"/>
              </a:rPr>
              <a:t>enero-marzo 2023</a:t>
            </a:r>
            <a:endParaRPr lang="es-DO" sz="2000" dirty="0">
              <a:effectLst/>
              <a:latin typeface="Book Antiqua" pitchFamily="18" charset="0"/>
            </a:endParaRPr>
          </a:p>
        </c:rich>
      </c:tx>
      <c:layout>
        <c:manualLayout>
          <c:xMode val="edge"/>
          <c:yMode val="edge"/>
          <c:x val="0.26464864946413641"/>
          <c:y val="9.57828399385783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670144356955382"/>
          <c:y val="0.24967592592592591"/>
          <c:w val="0.78829855643044622"/>
          <c:h val="0.40114282589676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Hoja1!$H$12:$K$12</c:f>
              <c:numCache>
                <c:formatCode>General</c:formatCode>
                <c:ptCount val="4"/>
                <c:pt idx="0">
                  <c:v>634</c:v>
                </c:pt>
                <c:pt idx="1">
                  <c:v>279</c:v>
                </c:pt>
                <c:pt idx="2">
                  <c:v>73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Hoja1!$B$13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Hoja1!$H$13:$K$13</c:f>
              <c:numCache>
                <c:formatCode>General</c:formatCode>
                <c:ptCount val="4"/>
                <c:pt idx="0">
                  <c:v>746</c:v>
                </c:pt>
                <c:pt idx="1">
                  <c:v>256</c:v>
                </c:pt>
                <c:pt idx="2">
                  <c:v>174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Hoja1!$B$14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Hoja1!$H$14:$K$14</c:f>
              <c:numCache>
                <c:formatCode>General</c:formatCode>
                <c:ptCount val="4"/>
                <c:pt idx="0">
                  <c:v>822</c:v>
                </c:pt>
                <c:pt idx="1">
                  <c:v>389</c:v>
                </c:pt>
                <c:pt idx="2">
                  <c:v>200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342208"/>
        <c:axId val="174250176"/>
      </c:barChart>
      <c:catAx>
        <c:axId val="157342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4250176"/>
        <c:crosses val="autoZero"/>
        <c:auto val="1"/>
        <c:lblAlgn val="ctr"/>
        <c:lblOffset val="100"/>
        <c:noMultiLvlLbl val="0"/>
      </c:catAx>
      <c:valAx>
        <c:axId val="174250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73422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Book Antiqua" pitchFamily="18" charset="0"/>
              </a:defRPr>
            </a:pPr>
            <a:endParaRPr lang="es-DO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DO" sz="2000" b="1" i="0" baseline="0" dirty="0">
                <a:effectLst/>
                <a:latin typeface="Book Antiqua" pitchFamily="18" charset="0"/>
              </a:rPr>
              <a:t>Resoluciones publicadas </a:t>
            </a:r>
            <a:endParaRPr lang="es-DO" sz="2000" dirty="0">
              <a:effectLst/>
              <a:latin typeface="Book Antiqua" pitchFamily="18" charset="0"/>
            </a:endParaRPr>
          </a:p>
          <a:p>
            <a:pPr>
              <a:defRPr/>
            </a:pPr>
            <a:r>
              <a:rPr lang="es-DO" sz="2000" b="1" i="0" baseline="0" dirty="0">
                <a:effectLst/>
                <a:latin typeface="Book Antiqua" pitchFamily="18" charset="0"/>
              </a:rPr>
              <a:t>Enero-marzo 2023</a:t>
            </a:r>
            <a:endParaRPr lang="es-DO" sz="2000" dirty="0">
              <a:effectLst/>
              <a:latin typeface="Book Antiqua" pitchFamily="18" charset="0"/>
            </a:endParaRPr>
          </a:p>
        </c:rich>
      </c:tx>
      <c:layout>
        <c:manualLayout>
          <c:xMode val="edge"/>
          <c:yMode val="edge"/>
          <c:x val="0.2901234567901234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21319920233532685"/>
          <c:w val="0.78216729853212796"/>
          <c:h val="0.70604721547879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Hoja1!$C$18</c:f>
              <c:strCache>
                <c:ptCount val="1"/>
                <c:pt idx="0">
                  <c:v>Dirección General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Hoja1!$C$19:$C$21</c:f>
              <c:numCache>
                <c:formatCode>General</c:formatCode>
                <c:ptCount val="3"/>
                <c:pt idx="0">
                  <c:v>7</c:v>
                </c:pt>
                <c:pt idx="1">
                  <c:v>19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Hoja1!$D$18</c:f>
              <c:strCache>
                <c:ptCount val="1"/>
                <c:pt idx="0">
                  <c:v>Dirección de signos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Hoja1!$D$19:$D$21</c:f>
              <c:numCache>
                <c:formatCode>General</c:formatCode>
                <c:ptCount val="3"/>
                <c:pt idx="0">
                  <c:v>24</c:v>
                </c:pt>
                <c:pt idx="1">
                  <c:v>0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104832"/>
        <c:axId val="164102720"/>
      </c:barChart>
      <c:catAx>
        <c:axId val="130104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64102720"/>
        <c:crosses val="autoZero"/>
        <c:auto val="1"/>
        <c:lblAlgn val="ctr"/>
        <c:lblOffset val="100"/>
        <c:noMultiLvlLbl val="0"/>
      </c:catAx>
      <c:valAx>
        <c:axId val="164102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01048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99AAD-988F-4A64-B576-AA2E4E128035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0599-33BB-43FB-BA2E-787ECDE0945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5266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0599-33BB-43FB-BA2E-787ECDE0945A}" type="slidenum">
              <a:rPr lang="es-DO" smtClean="0"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5257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113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787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2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1303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221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683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8640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9813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958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960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000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D1FE-2521-4536-8F56-E315BA399144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4027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Enero-Marzo 2023</a:t>
            </a:r>
            <a:endParaRPr lang="es-DO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255640" cy="365125"/>
          </a:xfrm>
        </p:spPr>
        <p:txBody>
          <a:bodyPr/>
          <a:lstStyle/>
          <a:p>
            <a:r>
              <a:rPr lang="es-DO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División de Publicaciones</a:t>
            </a:r>
            <a:endParaRPr lang="es-DO" sz="2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0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Invenciones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774168"/>
              </p:ext>
            </p:extLst>
          </p:nvPr>
        </p:nvGraphicFramePr>
        <p:xfrm>
          <a:off x="457200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06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795291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6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573036"/>
              </p:ext>
            </p:extLst>
          </p:nvPr>
        </p:nvGraphicFramePr>
        <p:xfrm>
          <a:off x="457200" y="764704"/>
          <a:ext cx="8229600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9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36621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9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Signos Distintivos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635649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7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869876"/>
              </p:ext>
            </p:extLst>
          </p:nvPr>
        </p:nvGraphicFramePr>
        <p:xfrm>
          <a:off x="457200" y="573609"/>
          <a:ext cx="8219256" cy="530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69988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79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66</Words>
  <Application>Microsoft Office PowerPoint</Application>
  <PresentationFormat>Presentación en pantalla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Área de Invenciones</vt:lpstr>
      <vt:lpstr>Presentación de PowerPoint</vt:lpstr>
      <vt:lpstr>Presentación de PowerPoint</vt:lpstr>
      <vt:lpstr>Presentación de PowerPoint</vt:lpstr>
      <vt:lpstr>Área de Signos Distintivos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Marte Núñez</dc:creator>
  <cp:lastModifiedBy>Manuel Seijas</cp:lastModifiedBy>
  <cp:revision>35</cp:revision>
  <dcterms:created xsi:type="dcterms:W3CDTF">2022-02-09T14:22:14Z</dcterms:created>
  <dcterms:modified xsi:type="dcterms:W3CDTF">2023-04-05T14:54:09Z</dcterms:modified>
</cp:coreProperties>
</file>